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Montserrat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regular.fntdata"/><Relationship Id="rId47" Type="http://schemas.openxmlformats.org/officeDocument/2006/relationships/slide" Target="slides/slide42.xml"/><Relationship Id="rId49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6.xml"/><Relationship Id="rId55" Type="http://schemas.openxmlformats.org/officeDocument/2006/relationships/font" Target="fonts/Lato-boldItalic.fntdata"/><Relationship Id="rId10" Type="http://schemas.openxmlformats.org/officeDocument/2006/relationships/slide" Target="slides/slide5.xml"/><Relationship Id="rId54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ebb05a4dd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ebb05a4dd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ebb05a4dd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ebb05a4d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5a1bc4e2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5a1bc4e2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ebb05a4dd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ebb05a4d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aebb05a4dd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aebb05a4dd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ebb05a4dd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ebb05a4dd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ebb05a4dd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ebb05a4dd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ebb05a4dd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aebb05a4dd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ebb05a4dd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ebb05a4d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5a1bc4e2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5a1bc4e2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ebb05a4dd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ebb05a4dd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ebb05a4dd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ebb05a4d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ebb05a4dd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ebb05a4dd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5a1bc4e2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5a1bc4e2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ebb05a4dd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aebb05a4dd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ebb05a4dd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ebb05a4dd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5a1bc4e2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5a1bc4e2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ebb05a4dd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ebb05a4d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ebb05a4dd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aebb05a4dd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ebb05a4dd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aebb05a4dd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aebb05a4dd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aebb05a4dd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ebb05a4d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ebb05a4d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ebb05a4dd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ebb05a4dd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5a1bc4e2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a5a1bc4e2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aebb05a4dd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aebb05a4dd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aebb05a4dd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aebb05a4dd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ebb05a4d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ebb05a4d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aebb05a4dd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aebb05a4dd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5a1bc4e29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5a1bc4e29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5a1bc4e2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a5a1bc4e2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5a1bc4e2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5a1bc4e2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a5a1bc4e2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a5a1bc4e2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ebb05a4d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ebb05a4d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a5a1bc4e2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a5a1bc4e2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a5a1bc4e2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a5a1bc4e2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a5a1bc4e2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a5a1bc4e2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ebb05a4d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ebb05a4d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ebb05a4dd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ebb05a4d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ebb05a4dd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ebb05a4d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ebb05a4dd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ebb05a4d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ebb05a4dd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ebb05a4dd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5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Relationship Id="rId4" Type="http://schemas.openxmlformats.org/officeDocument/2006/relationships/image" Target="../media/image48.png"/><Relationship Id="rId5" Type="http://schemas.openxmlformats.org/officeDocument/2006/relationships/image" Target="../media/image55.png"/><Relationship Id="rId6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63.png"/><Relationship Id="rId5" Type="http://schemas.openxmlformats.org/officeDocument/2006/relationships/image" Target="../media/image59.png"/><Relationship Id="rId6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Relationship Id="rId4" Type="http://schemas.openxmlformats.org/officeDocument/2006/relationships/image" Target="../media/image60.png"/><Relationship Id="rId5" Type="http://schemas.openxmlformats.org/officeDocument/2006/relationships/image" Target="../media/image6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9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Traffic Data</a:t>
            </a:r>
            <a:endParaRPr/>
          </a:p>
        </p:txBody>
      </p:sp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19" y="2984702"/>
            <a:ext cx="2590706" cy="19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213" y="273075"/>
            <a:ext cx="6487474" cy="45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3"/>
          <p:cNvPicPr preferRelativeResize="0"/>
          <p:nvPr/>
        </p:nvPicPr>
        <p:blipFill rotWithShape="1">
          <a:blip r:embed="rId3">
            <a:alphaModFix/>
          </a:blip>
          <a:srcRect b="0" l="0" r="0" t="2818"/>
          <a:stretch/>
        </p:blipFill>
        <p:spPr>
          <a:xfrm>
            <a:off x="319550" y="958125"/>
            <a:ext cx="4362450" cy="37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4950" y="994013"/>
            <a:ext cx="4157200" cy="3630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9600"/>
            <a:ext cx="43624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250" y="609600"/>
            <a:ext cx="4324350" cy="37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75" y="914275"/>
            <a:ext cx="43624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325" y="923525"/>
            <a:ext cx="4341276" cy="379150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Building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Evaluation</a:t>
            </a:r>
            <a:endParaRPr/>
          </a:p>
        </p:txBody>
      </p:sp>
      <p:sp>
        <p:nvSpPr>
          <p:cNvPr id="228" name="Google Shape;22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                                   Evaluation</a:t>
            </a:r>
            <a:endParaRPr/>
          </a:p>
        </p:txBody>
      </p:sp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data - June 2017 (30 days)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Train data - rest</a:t>
            </a:r>
            <a:endParaRPr/>
          </a:p>
        </p:txBody>
      </p:sp>
      <p:sp>
        <p:nvSpPr>
          <p:cNvPr id="235" name="Google Shape;235;p2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Root Mean Square Error (rmse)</a:t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225" y="2502538"/>
            <a:ext cx="2005325" cy="104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auto.arima()</a:t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475" y="1092025"/>
            <a:ext cx="3932500" cy="35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1052550" y="1636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WARNING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975" y="552738"/>
            <a:ext cx="35623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00" y="3056875"/>
            <a:ext cx="394335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2763" y="3187250"/>
            <a:ext cx="3736781" cy="159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13" y="547975"/>
            <a:ext cx="3476625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Junction 1</a:t>
            </a:r>
            <a:endParaRPr/>
          </a:p>
        </p:txBody>
      </p:sp>
      <p:sp>
        <p:nvSpPr>
          <p:cNvPr id="260" name="Google Shape;26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788" y="328613"/>
            <a:ext cx="6448425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from 3 Junctions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4"/>
          <p:cNvSpPr txBox="1"/>
          <p:nvPr/>
        </p:nvSpPr>
        <p:spPr>
          <a:xfrm>
            <a:off x="76775" y="4682325"/>
            <a:ext cx="36666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https://www.kaggle.com/vetrirah/ml-iot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8475" y="1396000"/>
            <a:ext cx="3960700" cy="25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</a:t>
            </a:r>
            <a:endParaRPr/>
          </a:p>
        </p:txBody>
      </p:sp>
      <p:pic>
        <p:nvPicPr>
          <p:cNvPr id="272" name="Google Shape;27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137" y="1704525"/>
            <a:ext cx="4469061" cy="29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752" y="1739038"/>
            <a:ext cx="4092026" cy="290557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5625" y="914251"/>
            <a:ext cx="5468222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/>
          <p:nvPr>
            <p:ph type="title"/>
          </p:nvPr>
        </p:nvSpPr>
        <p:spPr>
          <a:xfrm>
            <a:off x="128597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2</a:t>
            </a:r>
            <a:endParaRPr/>
          </a:p>
        </p:txBody>
      </p:sp>
      <p:pic>
        <p:nvPicPr>
          <p:cNvPr id="281" name="Google Shape;2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24170"/>
            <a:ext cx="4393901" cy="296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00" y="1727550"/>
            <a:ext cx="4235072" cy="296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5975" y="962950"/>
            <a:ext cx="7350324" cy="33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129750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3</a:t>
            </a:r>
            <a:endParaRPr/>
          </a:p>
        </p:txBody>
      </p:sp>
      <p:sp>
        <p:nvSpPr>
          <p:cNvPr id="290" name="Google Shape;29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1" name="Google Shape;2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4500"/>
            <a:ext cx="4278175" cy="29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670" y="1714500"/>
            <a:ext cx="4401480" cy="29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500" y="914100"/>
            <a:ext cx="8739000" cy="2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</a:t>
            </a:r>
            <a:endParaRPr/>
          </a:p>
        </p:txBody>
      </p:sp>
      <p:pic>
        <p:nvPicPr>
          <p:cNvPr id="299" name="Google Shape;2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663" y="4075703"/>
            <a:ext cx="6500675" cy="27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8050" y="2016000"/>
            <a:ext cx="3467880" cy="11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Junction 2</a:t>
            </a:r>
            <a:endParaRPr/>
          </a:p>
        </p:txBody>
      </p:sp>
      <p:sp>
        <p:nvSpPr>
          <p:cNvPr id="307" name="Google Shape;30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" name="Google Shape;3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50" y="347663"/>
            <a:ext cx="6515100" cy="444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 txBox="1"/>
          <p:nvPr>
            <p:ph type="title"/>
          </p:nvPr>
        </p:nvSpPr>
        <p:spPr>
          <a:xfrm>
            <a:off x="129747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</a:t>
            </a:r>
            <a:endParaRPr/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7852" y="1839975"/>
            <a:ext cx="4325074" cy="286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9200" y="914100"/>
            <a:ext cx="5510850" cy="29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000" y="1839978"/>
            <a:ext cx="4149900" cy="2867772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>
            <p:ph type="title"/>
          </p:nvPr>
        </p:nvSpPr>
        <p:spPr>
          <a:xfrm>
            <a:off x="129750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2</a:t>
            </a:r>
            <a:endParaRPr/>
          </a:p>
        </p:txBody>
      </p:sp>
      <p:pic>
        <p:nvPicPr>
          <p:cNvPr id="328" name="Google Shape;328;p39"/>
          <p:cNvPicPr preferRelativeResize="0"/>
          <p:nvPr/>
        </p:nvPicPr>
        <p:blipFill rotWithShape="1">
          <a:blip r:embed="rId3">
            <a:alphaModFix/>
          </a:blip>
          <a:srcRect b="0" l="0" r="3325" t="0"/>
          <a:stretch/>
        </p:blipFill>
        <p:spPr>
          <a:xfrm>
            <a:off x="4742738" y="1874925"/>
            <a:ext cx="4201563" cy="29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038" y="1038963"/>
            <a:ext cx="85439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646" y="1874921"/>
            <a:ext cx="4280725" cy="290187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0"/>
          <p:cNvSpPr txBox="1"/>
          <p:nvPr>
            <p:ph type="title"/>
          </p:nvPr>
        </p:nvSpPr>
        <p:spPr>
          <a:xfrm>
            <a:off x="129750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3</a:t>
            </a:r>
            <a:endParaRPr/>
          </a:p>
        </p:txBody>
      </p:sp>
      <p:pic>
        <p:nvPicPr>
          <p:cNvPr id="337" name="Google Shape;337;p40"/>
          <p:cNvPicPr preferRelativeResize="0"/>
          <p:nvPr/>
        </p:nvPicPr>
        <p:blipFill rotWithShape="1">
          <a:blip r:embed="rId3">
            <a:alphaModFix/>
          </a:blip>
          <a:srcRect b="0" l="0" r="8642" t="0"/>
          <a:stretch/>
        </p:blipFill>
        <p:spPr>
          <a:xfrm>
            <a:off x="4865158" y="1757975"/>
            <a:ext cx="4183166" cy="300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778" y="1126625"/>
            <a:ext cx="7726350" cy="32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975" y="1757987"/>
            <a:ext cx="4465025" cy="300056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pic>
        <p:nvPicPr>
          <p:cNvPr id="346" name="Google Shape;34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6588" y="1894708"/>
            <a:ext cx="3950825" cy="13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828" y="3835650"/>
            <a:ext cx="7726350" cy="32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3225"/>
            <a:ext cx="3109425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 rotWithShape="1">
          <a:blip r:embed="rId4">
            <a:alphaModFix/>
          </a:blip>
          <a:srcRect b="0" l="4725" r="0" t="0"/>
          <a:stretch/>
        </p:blipFill>
        <p:spPr>
          <a:xfrm>
            <a:off x="3164350" y="853225"/>
            <a:ext cx="29623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 rotWithShape="1">
          <a:blip r:embed="rId5">
            <a:alphaModFix/>
          </a:blip>
          <a:srcRect b="0" l="4725" r="0" t="0"/>
          <a:stretch/>
        </p:blipFill>
        <p:spPr>
          <a:xfrm>
            <a:off x="6181625" y="853225"/>
            <a:ext cx="29623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 Junction 3</a:t>
            </a:r>
            <a:endParaRPr/>
          </a:p>
        </p:txBody>
      </p:sp>
      <p:sp>
        <p:nvSpPr>
          <p:cNvPr id="354" name="Google Shape;35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0" name="Google Shape;3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650" y="366713"/>
            <a:ext cx="6362700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>
            <p:ph type="title"/>
          </p:nvPr>
        </p:nvSpPr>
        <p:spPr>
          <a:xfrm>
            <a:off x="127447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</a:t>
            </a:r>
            <a:endParaRPr/>
          </a:p>
        </p:txBody>
      </p:sp>
      <p:pic>
        <p:nvPicPr>
          <p:cNvPr id="366" name="Google Shape;3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647" y="1714300"/>
            <a:ext cx="4500054" cy="30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52397" y="4991100"/>
            <a:ext cx="3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52397" y="4991100"/>
            <a:ext cx="3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52397" y="4991100"/>
            <a:ext cx="3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7375" y="342750"/>
            <a:ext cx="5241575" cy="3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50" y="1714300"/>
            <a:ext cx="4312699" cy="30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title"/>
          </p:nvPr>
        </p:nvSpPr>
        <p:spPr>
          <a:xfrm>
            <a:off x="1285975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2</a:t>
            </a:r>
            <a:endParaRPr/>
          </a:p>
        </p:txBody>
      </p:sp>
      <p:pic>
        <p:nvPicPr>
          <p:cNvPr id="378" name="Google Shape;37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125" y="1953325"/>
            <a:ext cx="4066400" cy="27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52396" y="4991100"/>
            <a:ext cx="4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8900" y="486075"/>
            <a:ext cx="8075101" cy="28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325" y="1953325"/>
            <a:ext cx="4094747" cy="27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6"/>
          <p:cNvSpPr txBox="1"/>
          <p:nvPr>
            <p:ph type="title"/>
          </p:nvPr>
        </p:nvSpPr>
        <p:spPr>
          <a:xfrm>
            <a:off x="130900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3</a:t>
            </a:r>
            <a:endParaRPr/>
          </a:p>
        </p:txBody>
      </p:sp>
      <p:pic>
        <p:nvPicPr>
          <p:cNvPr id="388" name="Google Shape;3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812" y="1842600"/>
            <a:ext cx="4371239" cy="291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2601" y="405550"/>
            <a:ext cx="4705300" cy="2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50" y="1842600"/>
            <a:ext cx="4333025" cy="29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pic>
        <p:nvPicPr>
          <p:cNvPr id="397" name="Google Shape;3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749" y="1862974"/>
            <a:ext cx="4360425" cy="14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50" y="3679763"/>
            <a:ext cx="8075101" cy="28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4314" y="4363850"/>
            <a:ext cx="4705300" cy="2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 Comparison</a:t>
            </a:r>
            <a:endParaRPr/>
          </a:p>
        </p:txBody>
      </p:sp>
      <p:sp>
        <p:nvSpPr>
          <p:cNvPr id="406" name="Google Shape;40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 (1,0,1)(0,1,1)[7] + J2(t-1)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2 (2,0,1)(0,1,1)[7] + J1(t-1) +J3(t-1)</a:t>
            </a:r>
            <a:endParaRPr/>
          </a:p>
        </p:txBody>
      </p:sp>
      <p:sp>
        <p:nvSpPr>
          <p:cNvPr id="412" name="Google Shape;41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3" name="Google Shape;4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9450" y="1471750"/>
            <a:ext cx="5005109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/>
          <p:nvPr>
            <p:ph type="title"/>
          </p:nvPr>
        </p:nvSpPr>
        <p:spPr>
          <a:xfrm>
            <a:off x="893550" y="370725"/>
            <a:ext cx="81276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1 (1,0,1)(0,1,1)[7] + J2(t-1)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3 (1,1,1)(0,0,1)[7] + J1(t-1) +J1(t-2) + J2(t-1) + J2(t-2)</a:t>
            </a:r>
            <a:endParaRPr/>
          </a:p>
        </p:txBody>
      </p:sp>
      <p:sp>
        <p:nvSpPr>
          <p:cNvPr id="419" name="Google Shape;41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0" name="Google Shape;4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063" y="1437225"/>
            <a:ext cx="4929867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 txBox="1"/>
          <p:nvPr>
            <p:ph type="title"/>
          </p:nvPr>
        </p:nvSpPr>
        <p:spPr>
          <a:xfrm>
            <a:off x="985800" y="301700"/>
            <a:ext cx="81582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2 (2,0,1)(0,1,1)[7] + J1(t-1) +J3(t-1)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3 (1,1,1)(0,0,1)[7] + J1(t-1) +J1(t-2) + J2(t-1) + J2(t-2)</a:t>
            </a:r>
            <a:endParaRPr/>
          </a:p>
        </p:txBody>
      </p:sp>
      <p:sp>
        <p:nvSpPr>
          <p:cNvPr id="426" name="Google Shape;42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7" name="Google Shape;4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9325" y="1402700"/>
            <a:ext cx="5065354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3950"/>
            <a:ext cx="4572000" cy="3140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633949"/>
            <a:ext cx="4572000" cy="315242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2"/>
          <p:cNvSpPr txBox="1"/>
          <p:nvPr>
            <p:ph type="title"/>
          </p:nvPr>
        </p:nvSpPr>
        <p:spPr>
          <a:xfrm>
            <a:off x="823850" y="148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33" name="Google Shape;43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" name="Google Shape;434;p52"/>
          <p:cNvSpPr txBox="1"/>
          <p:nvPr/>
        </p:nvSpPr>
        <p:spPr>
          <a:xfrm>
            <a:off x="1150675" y="1990650"/>
            <a:ext cx="40965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SARIMA models can accurately predict data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Residuals are uncorrelated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MARIMA </a:t>
            </a: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unnecessary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MENTIONS</a:t>
            </a:r>
            <a:endParaRPr/>
          </a:p>
        </p:txBody>
      </p:sp>
      <p:sp>
        <p:nvSpPr>
          <p:cNvPr id="440" name="Google Shape;440;p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Log transform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RMSE ~ 10X greater</a:t>
            </a:r>
            <a:endParaRPr/>
          </a:p>
        </p:txBody>
      </p:sp>
      <p:sp>
        <p:nvSpPr>
          <p:cNvPr id="441" name="Google Shape;441;p53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TBATS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Exponential Smoothing State Space Model With Box-Cox Transformation, ARMA Errors, Trend and </a:t>
            </a:r>
            <a:r>
              <a:rPr lang="en"/>
              <a:t>Seasonal</a:t>
            </a:r>
            <a:r>
              <a:rPr lang="en"/>
              <a:t> Components</a:t>
            </a:r>
            <a:r>
              <a:rPr baseline="30000" lang="en"/>
              <a:t>1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RMSE ~ 50% greater</a:t>
            </a:r>
            <a:endParaRPr/>
          </a:p>
        </p:txBody>
      </p:sp>
      <p:sp>
        <p:nvSpPr>
          <p:cNvPr id="442" name="Google Shape;44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" name="Google Shape;443;p53"/>
          <p:cNvSpPr txBox="1"/>
          <p:nvPr/>
        </p:nvSpPr>
        <p:spPr>
          <a:xfrm>
            <a:off x="563825" y="4499125"/>
            <a:ext cx="66969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r>
              <a:rPr lang="en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 https://www.rdocumentation.org/packages/forecast/versions/8.12/topics/tbats</a:t>
            </a:r>
            <a:endParaRPr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4"/>
          <p:cNvSpPr txBox="1"/>
          <p:nvPr>
            <p:ph type="ctrTitle"/>
          </p:nvPr>
        </p:nvSpPr>
        <p:spPr>
          <a:xfrm>
            <a:off x="3537150" y="5116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449" name="Google Shape;44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0" name="Google Shape;45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075" y="567500"/>
            <a:ext cx="5017500" cy="3763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8105"/>
            <a:ext cx="4572000" cy="327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4" y="1527069"/>
            <a:ext cx="4571999" cy="319645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3" y="1611477"/>
            <a:ext cx="4572000" cy="3151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6052" y="1611470"/>
            <a:ext cx="4448925" cy="315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825" y="666750"/>
            <a:ext cx="43624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00" y="879775"/>
            <a:ext cx="43624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3275" y="894038"/>
            <a:ext cx="4329800" cy="378148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616725" y="142305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THE DATA</a:t>
            </a:r>
            <a:endParaRPr/>
          </a:p>
        </p:txBody>
      </p:sp>
      <p:sp>
        <p:nvSpPr>
          <p:cNvPr id="195" name="Google Shape;19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